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9" r:id="rId4"/>
    <p:sldId id="260" r:id="rId5"/>
    <p:sldId id="262" r:id="rId6"/>
    <p:sldId id="263" r:id="rId7"/>
    <p:sldId id="264" r:id="rId8"/>
    <p:sldId id="265" r:id="rId9"/>
    <p:sldId id="266" r:id="rId10"/>
    <p:sldId id="267" r:id="rId11"/>
    <p:sldId id="268" r:id="rId12"/>
    <p:sldId id="269" r:id="rId13"/>
    <p:sldId id="270"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67"/>
    <p:restoredTop sz="94630"/>
  </p:normalViewPr>
  <p:slideViewPr>
    <p:cSldViewPr snapToGrid="0" snapToObjects="1">
      <p:cViewPr varScale="1">
        <p:scale>
          <a:sx n="87" d="100"/>
          <a:sy n="87" d="100"/>
        </p:scale>
        <p:origin x="6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F881AB-E8D2-C542-AB14-7FF02E4A435E}" type="datetimeFigureOut">
              <a:rPr lang="en-US" smtClean="0"/>
              <a:t>1/4/17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23BC5-C192-8640-A7B8-C20F703CD283}" type="slidenum">
              <a:rPr lang="en-US" smtClean="0"/>
              <a:t>‹#›</a:t>
            </a:fld>
            <a:endParaRPr lang="en-US"/>
          </a:p>
        </p:txBody>
      </p:sp>
    </p:spTree>
    <p:extLst>
      <p:ext uri="{BB962C8B-B14F-4D97-AF65-F5344CB8AC3E}">
        <p14:creationId xmlns:p14="http://schemas.microsoft.com/office/powerpoint/2010/main" val="1326380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1/4/17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1/4/17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1/4/17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1/4/17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1/4/17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1/4/17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1/4/17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National Core Arts Standards</a:t>
            </a:r>
            <a:endParaRPr lang="en-US" dirty="0"/>
          </a:p>
        </p:txBody>
      </p:sp>
      <p:sp>
        <p:nvSpPr>
          <p:cNvPr id="3" name="Subtitle 2"/>
          <p:cNvSpPr>
            <a:spLocks noGrp="1"/>
          </p:cNvSpPr>
          <p:nvPr>
            <p:ph type="subTitle" idx="1"/>
          </p:nvPr>
        </p:nvSpPr>
        <p:spPr/>
        <p:txBody>
          <a:bodyPr>
            <a:normAutofit/>
          </a:bodyPr>
          <a:lstStyle/>
          <a:p>
            <a:r>
              <a:rPr lang="en-US" sz="2800" dirty="0" smtClean="0"/>
              <a:t>A Group Sharing and Discussion</a:t>
            </a:r>
            <a:endParaRPr lang="en-US" sz="2800" dirty="0"/>
          </a:p>
        </p:txBody>
      </p:sp>
    </p:spTree>
    <p:extLst>
      <p:ext uri="{BB962C8B-B14F-4D97-AF65-F5344CB8AC3E}">
        <p14:creationId xmlns:p14="http://schemas.microsoft.com/office/powerpoint/2010/main" val="11053353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61737"/>
          </a:xfrm>
        </p:spPr>
        <p:txBody>
          <a:bodyPr>
            <a:normAutofit fontScale="90000"/>
          </a:bodyPr>
          <a:lstStyle/>
          <a:p>
            <a:pPr algn="ctr"/>
            <a:r>
              <a:rPr lang="en-US" b="1" dirty="0" smtClean="0"/>
              <a:t>Artistic Process Components</a:t>
            </a:r>
            <a:endParaRPr lang="en-US"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778870733"/>
              </p:ext>
            </p:extLst>
          </p:nvPr>
        </p:nvGraphicFramePr>
        <p:xfrm>
          <a:off x="1371600" y="1596189"/>
          <a:ext cx="9601200" cy="4693920"/>
        </p:xfrm>
        <a:graphic>
          <a:graphicData uri="http://schemas.openxmlformats.org/drawingml/2006/table">
            <a:tbl>
              <a:tblPr firstRow="1" bandRow="1">
                <a:tableStyleId>{5C22544A-7EE6-4342-B048-85BDC9FD1C3A}</a:tableStyleId>
              </a:tblPr>
              <a:tblGrid>
                <a:gridCol w="2400300"/>
                <a:gridCol w="2400300"/>
                <a:gridCol w="2400300"/>
                <a:gridCol w="2400300"/>
              </a:tblGrid>
              <a:tr h="370840">
                <a:tc>
                  <a:txBody>
                    <a:bodyPr/>
                    <a:lstStyle/>
                    <a:p>
                      <a:r>
                        <a:rPr lang="en-US" sz="3200" b="1" kern="1200" dirty="0" smtClean="0">
                          <a:solidFill>
                            <a:schemeClr val="lt1"/>
                          </a:solidFill>
                          <a:effectLst/>
                          <a:latin typeface="+mn-lt"/>
                          <a:ea typeface="+mn-ea"/>
                          <a:cs typeface="+mn-cs"/>
                        </a:rPr>
                        <a:t>Creating:</a:t>
                      </a:r>
                      <a:r>
                        <a:rPr lang="en-US" sz="1800" b="1" kern="1200" dirty="0" smtClean="0">
                          <a:solidFill>
                            <a:schemeClr val="lt1"/>
                          </a:solidFill>
                          <a:effectLst/>
                          <a:latin typeface="+mn-lt"/>
                          <a:ea typeface="+mn-ea"/>
                          <a:cs typeface="+mn-cs"/>
                        </a:rPr>
                        <a:t> </a:t>
                      </a:r>
                    </a:p>
                    <a:p>
                      <a:r>
                        <a:rPr lang="en-US" sz="1800" b="1" kern="1200" dirty="0" smtClean="0">
                          <a:solidFill>
                            <a:schemeClr val="lt1"/>
                          </a:solidFill>
                          <a:effectLst/>
                          <a:latin typeface="+mn-lt"/>
                          <a:ea typeface="+mn-ea"/>
                          <a:cs typeface="+mn-cs"/>
                        </a:rPr>
                        <a:t>Conceiving and developing new artistic ideas and work</a:t>
                      </a:r>
                      <a:r>
                        <a:rPr lang="en-US" dirty="0" smtClean="0">
                          <a:effectLst/>
                        </a:rPr>
                        <a:t> </a:t>
                      </a:r>
                    </a:p>
                    <a:p>
                      <a:endParaRPr lang="en-US" dirty="0"/>
                    </a:p>
                  </a:txBody>
                  <a:tcPr/>
                </a:tc>
                <a:tc>
                  <a:txBody>
                    <a:bodyPr/>
                    <a:lstStyle/>
                    <a:p>
                      <a:r>
                        <a:rPr lang="en-US" sz="3200" b="1" kern="1200" dirty="0" smtClean="0">
                          <a:solidFill>
                            <a:schemeClr val="lt1"/>
                          </a:solidFill>
                          <a:effectLst/>
                          <a:latin typeface="+mn-lt"/>
                          <a:ea typeface="+mn-ea"/>
                          <a:cs typeface="+mn-cs"/>
                        </a:rPr>
                        <a:t>Performing:</a:t>
                      </a:r>
                      <a:r>
                        <a:rPr lang="en-US" sz="1800" b="1" kern="1200" dirty="0" smtClean="0">
                          <a:solidFill>
                            <a:schemeClr val="lt1"/>
                          </a:solidFill>
                          <a:effectLst/>
                          <a:latin typeface="+mn-lt"/>
                          <a:ea typeface="+mn-ea"/>
                          <a:cs typeface="+mn-cs"/>
                        </a:rPr>
                        <a:t> </a:t>
                      </a:r>
                    </a:p>
                    <a:p>
                      <a:r>
                        <a:rPr lang="en-US" sz="1800" b="1" kern="1200" dirty="0" smtClean="0">
                          <a:solidFill>
                            <a:schemeClr val="lt1"/>
                          </a:solidFill>
                          <a:effectLst/>
                          <a:latin typeface="+mn-lt"/>
                          <a:ea typeface="+mn-ea"/>
                          <a:cs typeface="+mn-cs"/>
                        </a:rPr>
                        <a:t>Realizing artistic ideas and work through interpretation and presentation.</a:t>
                      </a:r>
                    </a:p>
                    <a:p>
                      <a:r>
                        <a:rPr lang="en-US" dirty="0" smtClean="0">
                          <a:effectLst/>
                        </a:rPr>
                        <a:t> </a:t>
                      </a:r>
                      <a:endParaRPr lang="en-US" dirty="0"/>
                    </a:p>
                  </a:txBody>
                  <a:tcPr/>
                </a:tc>
                <a:tc>
                  <a:txBody>
                    <a:bodyPr/>
                    <a:lstStyle/>
                    <a:p>
                      <a:r>
                        <a:rPr lang="en-US" sz="3200" b="1" kern="1200" dirty="0" smtClean="0">
                          <a:solidFill>
                            <a:schemeClr val="lt1"/>
                          </a:solidFill>
                          <a:effectLst/>
                          <a:latin typeface="+mn-lt"/>
                          <a:ea typeface="+mn-ea"/>
                          <a:cs typeface="+mn-cs"/>
                        </a:rPr>
                        <a:t>Responding: </a:t>
                      </a:r>
                      <a:r>
                        <a:rPr lang="en-US" sz="1800" b="1" kern="1200" dirty="0" smtClean="0">
                          <a:solidFill>
                            <a:schemeClr val="lt1"/>
                          </a:solidFill>
                          <a:effectLst/>
                          <a:latin typeface="+mn-lt"/>
                          <a:ea typeface="+mn-ea"/>
                          <a:cs typeface="+mn-cs"/>
                        </a:rPr>
                        <a:t>Understanding and evaluating how the arts convey meaning</a:t>
                      </a:r>
                      <a:r>
                        <a:rPr lang="en-US" dirty="0" smtClean="0">
                          <a:effectLst/>
                        </a:rPr>
                        <a:t> </a:t>
                      </a:r>
                      <a:endParaRPr lang="en-US" dirty="0"/>
                    </a:p>
                  </a:txBody>
                  <a:tcPr/>
                </a:tc>
                <a:tc>
                  <a:txBody>
                    <a:bodyPr/>
                    <a:lstStyle/>
                    <a:p>
                      <a:r>
                        <a:rPr lang="en-US" sz="3200" b="1" kern="1200" dirty="0" smtClean="0">
                          <a:solidFill>
                            <a:schemeClr val="lt1"/>
                          </a:solidFill>
                          <a:effectLst/>
                          <a:latin typeface="+mn-lt"/>
                          <a:ea typeface="+mn-ea"/>
                          <a:cs typeface="+mn-cs"/>
                        </a:rPr>
                        <a:t>Connecting:</a:t>
                      </a:r>
                    </a:p>
                    <a:p>
                      <a:r>
                        <a:rPr lang="en-US" sz="1800" b="1" kern="1200" dirty="0" smtClean="0">
                          <a:solidFill>
                            <a:schemeClr val="lt1"/>
                          </a:solidFill>
                          <a:effectLst/>
                          <a:latin typeface="+mn-lt"/>
                          <a:ea typeface="+mn-ea"/>
                          <a:cs typeface="+mn-cs"/>
                        </a:rPr>
                        <a:t>Relating artistic ideas and work with personal meaning and external context.</a:t>
                      </a:r>
                      <a:r>
                        <a:rPr lang="en-US" dirty="0" smtClean="0">
                          <a:effectLst/>
                        </a:rPr>
                        <a:t> </a:t>
                      </a:r>
                      <a:endParaRPr lang="en-US" dirty="0"/>
                    </a:p>
                  </a:txBody>
                  <a:tcPr/>
                </a:tc>
              </a:tr>
              <a:tr h="370840">
                <a:tc>
                  <a:txBody>
                    <a:bodyPr/>
                    <a:lstStyle/>
                    <a:p>
                      <a:r>
                        <a:rPr lang="en-US" sz="2400" dirty="0" smtClean="0"/>
                        <a:t>IMAGINE</a:t>
                      </a:r>
                      <a:endParaRPr lang="en-US" sz="2400" dirty="0"/>
                    </a:p>
                  </a:txBody>
                  <a:tcPr/>
                </a:tc>
                <a:tc>
                  <a:txBody>
                    <a:bodyPr/>
                    <a:lstStyle/>
                    <a:p>
                      <a:r>
                        <a:rPr lang="en-US" sz="2400" dirty="0" smtClean="0"/>
                        <a:t>SELECT</a:t>
                      </a:r>
                      <a:endParaRPr lang="en-US" sz="2400" dirty="0"/>
                    </a:p>
                  </a:txBody>
                  <a:tcPr/>
                </a:tc>
                <a:tc>
                  <a:txBody>
                    <a:bodyPr/>
                    <a:lstStyle/>
                    <a:p>
                      <a:r>
                        <a:rPr lang="en-US" sz="2400" dirty="0" smtClean="0"/>
                        <a:t>SELECT</a:t>
                      </a:r>
                      <a:endParaRPr lang="en-US" sz="2400" dirty="0"/>
                    </a:p>
                  </a:txBody>
                  <a:tcPr/>
                </a:tc>
                <a:tc>
                  <a:txBody>
                    <a:bodyPr/>
                    <a:lstStyle/>
                    <a:p>
                      <a:r>
                        <a:rPr lang="en-US" sz="2400" dirty="0" smtClean="0"/>
                        <a:t>SYNTHESIZE</a:t>
                      </a:r>
                      <a:endParaRPr lang="en-US" sz="2400" dirty="0"/>
                    </a:p>
                  </a:txBody>
                  <a:tcPr/>
                </a:tc>
              </a:tr>
              <a:tr h="370840">
                <a:tc>
                  <a:txBody>
                    <a:bodyPr/>
                    <a:lstStyle/>
                    <a:p>
                      <a:r>
                        <a:rPr lang="en-US" sz="2400" dirty="0" smtClean="0"/>
                        <a:t>PLAN</a:t>
                      </a:r>
                      <a:endParaRPr lang="en-US" sz="2400" dirty="0"/>
                    </a:p>
                  </a:txBody>
                  <a:tcPr/>
                </a:tc>
                <a:tc>
                  <a:txBody>
                    <a:bodyPr/>
                    <a:lstStyle/>
                    <a:p>
                      <a:r>
                        <a:rPr lang="en-US" sz="2400" dirty="0" smtClean="0"/>
                        <a:t>ANALYZE</a:t>
                      </a:r>
                      <a:endParaRPr lang="en-US" sz="2400" dirty="0"/>
                    </a:p>
                  </a:txBody>
                  <a:tcPr/>
                </a:tc>
                <a:tc>
                  <a:txBody>
                    <a:bodyPr/>
                    <a:lstStyle/>
                    <a:p>
                      <a:r>
                        <a:rPr lang="en-US" sz="2400" dirty="0" smtClean="0"/>
                        <a:t>ANALYZE</a:t>
                      </a:r>
                      <a:endParaRPr lang="en-US" sz="2400" dirty="0"/>
                    </a:p>
                  </a:txBody>
                  <a:tcPr/>
                </a:tc>
                <a:tc>
                  <a:txBody>
                    <a:bodyPr/>
                    <a:lstStyle/>
                    <a:p>
                      <a:r>
                        <a:rPr lang="en-US" sz="2400" dirty="0" smtClean="0"/>
                        <a:t>RELATE</a:t>
                      </a:r>
                      <a:endParaRPr lang="en-US" sz="2400" dirty="0"/>
                    </a:p>
                  </a:txBody>
                  <a:tcPr/>
                </a:tc>
              </a:tr>
              <a:tr h="370840">
                <a:tc>
                  <a:txBody>
                    <a:bodyPr/>
                    <a:lstStyle/>
                    <a:p>
                      <a:r>
                        <a:rPr lang="en-US" sz="2400" dirty="0" smtClean="0"/>
                        <a:t>MAKE</a:t>
                      </a:r>
                      <a:endParaRPr lang="en-US" sz="2400" dirty="0"/>
                    </a:p>
                  </a:txBody>
                  <a:tcPr/>
                </a:tc>
                <a:tc>
                  <a:txBody>
                    <a:bodyPr/>
                    <a:lstStyle/>
                    <a:p>
                      <a:r>
                        <a:rPr lang="en-US" sz="2400" dirty="0" smtClean="0"/>
                        <a:t>INTERPRET</a:t>
                      </a:r>
                      <a:endParaRPr lang="en-US" sz="2400" dirty="0"/>
                    </a:p>
                  </a:txBody>
                  <a:tcPr/>
                </a:tc>
                <a:tc>
                  <a:txBody>
                    <a:bodyPr/>
                    <a:lstStyle/>
                    <a:p>
                      <a:r>
                        <a:rPr lang="en-US" sz="2400" dirty="0" smtClean="0"/>
                        <a:t>INTERPRET</a:t>
                      </a:r>
                      <a:endParaRPr lang="en-US" sz="2400" dirty="0"/>
                    </a:p>
                  </a:txBody>
                  <a:tcPr/>
                </a:tc>
                <a:tc>
                  <a:txBody>
                    <a:bodyPr/>
                    <a:lstStyle/>
                    <a:p>
                      <a:endParaRPr lang="en-US"/>
                    </a:p>
                  </a:txBody>
                  <a:tcPr/>
                </a:tc>
              </a:tr>
              <a:tr h="370840">
                <a:tc>
                  <a:txBody>
                    <a:bodyPr/>
                    <a:lstStyle/>
                    <a:p>
                      <a:r>
                        <a:rPr lang="en-US" sz="2400" dirty="0" smtClean="0"/>
                        <a:t>EVALUATE</a:t>
                      </a:r>
                      <a:endParaRPr lang="en-US" sz="2400" dirty="0"/>
                    </a:p>
                  </a:txBody>
                  <a:tcPr/>
                </a:tc>
                <a:tc>
                  <a:txBody>
                    <a:bodyPr/>
                    <a:lstStyle/>
                    <a:p>
                      <a:r>
                        <a:rPr lang="en-US" sz="2400" dirty="0" smtClean="0"/>
                        <a:t>REHEARSE</a:t>
                      </a:r>
                      <a:endParaRPr lang="en-US" sz="2400" dirty="0"/>
                    </a:p>
                  </a:txBody>
                  <a:tcPr/>
                </a:tc>
                <a:tc>
                  <a:txBody>
                    <a:bodyPr/>
                    <a:lstStyle/>
                    <a:p>
                      <a:r>
                        <a:rPr lang="en-US" sz="2400" dirty="0" smtClean="0"/>
                        <a:t>EVALUATE</a:t>
                      </a:r>
                      <a:endParaRPr lang="en-US" sz="2400" dirty="0"/>
                    </a:p>
                  </a:txBody>
                  <a:tcPr/>
                </a:tc>
                <a:tc>
                  <a:txBody>
                    <a:bodyPr/>
                    <a:lstStyle/>
                    <a:p>
                      <a:endParaRPr lang="en-US"/>
                    </a:p>
                  </a:txBody>
                  <a:tcPr/>
                </a:tc>
              </a:tr>
              <a:tr h="370840">
                <a:tc>
                  <a:txBody>
                    <a:bodyPr/>
                    <a:lstStyle/>
                    <a:p>
                      <a:r>
                        <a:rPr lang="en-US" sz="2400" dirty="0" smtClean="0"/>
                        <a:t>REFINE</a:t>
                      </a:r>
                      <a:endParaRPr lang="en-US" sz="2400" dirty="0"/>
                    </a:p>
                  </a:txBody>
                  <a:tcPr/>
                </a:tc>
                <a:tc>
                  <a:txBody>
                    <a:bodyPr/>
                    <a:lstStyle/>
                    <a:p>
                      <a:r>
                        <a:rPr lang="en-US" sz="2400" dirty="0" smtClean="0"/>
                        <a:t>PRESENT</a:t>
                      </a:r>
                      <a:endParaRPr lang="en-US" sz="2400" dirty="0"/>
                    </a:p>
                  </a:txBody>
                  <a:tcPr/>
                </a:tc>
                <a:tc>
                  <a:txBody>
                    <a:bodyPr/>
                    <a:lstStyle/>
                    <a:p>
                      <a:endParaRPr lang="en-US" sz="2400" dirty="0"/>
                    </a:p>
                  </a:txBody>
                  <a:tcPr/>
                </a:tc>
                <a:tc>
                  <a:txBody>
                    <a:bodyPr/>
                    <a:lstStyle/>
                    <a:p>
                      <a:endParaRPr lang="en-US"/>
                    </a:p>
                  </a:txBody>
                  <a:tcPr/>
                </a:tc>
              </a:tr>
              <a:tr h="370840">
                <a:tc>
                  <a:txBody>
                    <a:bodyPr/>
                    <a:lstStyle/>
                    <a:p>
                      <a:r>
                        <a:rPr lang="en-US" sz="2400" dirty="0" smtClean="0"/>
                        <a:t>PRESENT</a:t>
                      </a:r>
                      <a:endParaRPr lang="en-US" sz="2400" dirty="0"/>
                    </a:p>
                  </a:txBody>
                  <a:tcPr/>
                </a:tc>
                <a:tc>
                  <a:txBody>
                    <a:bodyPr/>
                    <a:lstStyle/>
                    <a:p>
                      <a:endParaRPr lang="en-US" sz="2400" dirty="0"/>
                    </a:p>
                  </a:txBody>
                  <a:tcPr/>
                </a:tc>
                <a:tc>
                  <a:txBody>
                    <a:bodyPr/>
                    <a:lstStyle/>
                    <a:p>
                      <a:endParaRPr lang="en-US" sz="2400"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2457415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36523"/>
          </a:xfrm>
        </p:spPr>
        <p:txBody>
          <a:bodyPr>
            <a:normAutofit fontScale="90000"/>
          </a:bodyPr>
          <a:lstStyle/>
          <a:p>
            <a:pPr algn="ctr"/>
            <a:r>
              <a:rPr lang="en-US" sz="3400" b="1" dirty="0" smtClean="0"/>
              <a:t>Enduring Understandings and Essential Questions </a:t>
            </a:r>
            <a:r>
              <a:rPr lang="en-US" sz="3400" b="1" i="1" dirty="0" smtClean="0"/>
              <a:t>Focusing on the Big Ideas</a:t>
            </a:r>
            <a:r>
              <a:rPr lang="en-US" sz="3400" b="1" dirty="0" smtClean="0"/>
              <a:t/>
            </a:r>
            <a:br>
              <a:rPr lang="en-US" sz="3400" b="1" dirty="0" smtClean="0"/>
            </a:br>
            <a:endParaRPr lang="en-US" sz="3400" b="1" dirty="0"/>
          </a:p>
        </p:txBody>
      </p:sp>
      <p:sp>
        <p:nvSpPr>
          <p:cNvPr id="3" name="Content Placeholder 2"/>
          <p:cNvSpPr>
            <a:spLocks noGrp="1"/>
          </p:cNvSpPr>
          <p:nvPr>
            <p:ph idx="1"/>
          </p:nvPr>
        </p:nvSpPr>
        <p:spPr>
          <a:xfrm>
            <a:off x="1371600" y="1740310"/>
            <a:ext cx="9601200" cy="4439264"/>
          </a:xfrm>
        </p:spPr>
        <p:txBody>
          <a:bodyPr/>
          <a:lstStyle/>
          <a:p>
            <a:r>
              <a:rPr lang="en-US" u="sng" dirty="0" smtClean="0"/>
              <a:t>Enduring understandings </a:t>
            </a:r>
            <a:r>
              <a:rPr lang="en-US" dirty="0" smtClean="0"/>
              <a:t>are statements that summarize important ideas and core processes</a:t>
            </a:r>
            <a:r>
              <a:rPr lang="is-IS" dirty="0" smtClean="0"/>
              <a:t>…having lasting value beyond the classroom. They synthesize what students should come to understand as a result of studing a particular content area.</a:t>
            </a:r>
          </a:p>
          <a:p>
            <a:r>
              <a:rPr lang="is-IS" u="sng" dirty="0" smtClean="0"/>
              <a:t>Enduring understandings </a:t>
            </a:r>
            <a:r>
              <a:rPr lang="is-IS" dirty="0" smtClean="0"/>
              <a:t>should enable students to make connections to other disciplines beyond the arts.</a:t>
            </a:r>
          </a:p>
          <a:p>
            <a:r>
              <a:rPr lang="is-IS" dirty="0" smtClean="0"/>
              <a:t>A true grasp of an </a:t>
            </a:r>
            <a:r>
              <a:rPr lang="is-IS" u="sng" dirty="0" smtClean="0"/>
              <a:t>enduring understanding </a:t>
            </a:r>
            <a:r>
              <a:rPr lang="is-IS" dirty="0" smtClean="0"/>
              <a:t>is demonstrated by a student’s abilty to explain, interpret, analyze, apply and evaluate it core elements.</a:t>
            </a:r>
          </a:p>
          <a:p>
            <a:endParaRPr lang="is-IS" dirty="0"/>
          </a:p>
          <a:p>
            <a:r>
              <a:rPr lang="is-IS" u="sng" dirty="0" smtClean="0"/>
              <a:t>Essential questions </a:t>
            </a:r>
            <a:r>
              <a:rPr lang="is-IS" dirty="0" smtClean="0"/>
              <a:t>are “questions that are not answerable with finality in a brief sentence...” and their aim is to “stimulate thought, to provoke inquiry, and to spark more questions – not just pat answers.”</a:t>
            </a:r>
          </a:p>
          <a:p>
            <a:r>
              <a:rPr lang="is-IS" u="sng" smtClean="0"/>
              <a:t>Essential </a:t>
            </a:r>
            <a:r>
              <a:rPr lang="is-IS" u="sng" dirty="0" smtClean="0"/>
              <a:t>questions </a:t>
            </a:r>
            <a:r>
              <a:rPr lang="is-IS" dirty="0" smtClean="0"/>
              <a:t>also guide student’s as they uncover enduring understandings.</a:t>
            </a:r>
          </a:p>
        </p:txBody>
      </p:sp>
    </p:spTree>
    <p:extLst>
      <p:ext uri="{BB962C8B-B14F-4D97-AF65-F5344CB8AC3E}">
        <p14:creationId xmlns:p14="http://schemas.microsoft.com/office/powerpoint/2010/main" val="213075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799"/>
            <a:ext cx="9601200" cy="1098755"/>
          </a:xfrm>
        </p:spPr>
        <p:txBody>
          <a:bodyPr>
            <a:normAutofit/>
          </a:bodyPr>
          <a:lstStyle/>
          <a:p>
            <a:pPr algn="ctr"/>
            <a:r>
              <a:rPr lang="en-US" sz="3200" b="1" dirty="0" smtClean="0"/>
              <a:t>Model Cornerstone Assessments</a:t>
            </a:r>
            <a:br>
              <a:rPr lang="en-US" sz="3200" b="1" dirty="0" smtClean="0"/>
            </a:br>
            <a:r>
              <a:rPr lang="en-US" sz="3200" b="1" i="1" dirty="0" smtClean="0"/>
              <a:t>We assess what is important.</a:t>
            </a:r>
            <a:endParaRPr lang="en-US" sz="3200" b="1" i="1" dirty="0"/>
          </a:p>
        </p:txBody>
      </p:sp>
      <p:sp>
        <p:nvSpPr>
          <p:cNvPr id="3" name="Content Placeholder 2"/>
          <p:cNvSpPr>
            <a:spLocks noGrp="1"/>
          </p:cNvSpPr>
          <p:nvPr>
            <p:ph idx="1"/>
          </p:nvPr>
        </p:nvSpPr>
        <p:spPr>
          <a:xfrm>
            <a:off x="1371600" y="1905000"/>
            <a:ext cx="9601200" cy="4451555"/>
          </a:xfrm>
        </p:spPr>
        <p:txBody>
          <a:bodyPr/>
          <a:lstStyle/>
          <a:p>
            <a:pPr marL="0" indent="0">
              <a:buNone/>
            </a:pPr>
            <a:r>
              <a:rPr lang="en-US" sz="2400" b="1" dirty="0" smtClean="0"/>
              <a:t>Included in the standards are model assessments, that share the following characteristics:</a:t>
            </a:r>
          </a:p>
          <a:p>
            <a:r>
              <a:rPr lang="en-US" dirty="0" smtClean="0"/>
              <a:t>Are curriculum embedded (as opposed to be externally imposed)</a:t>
            </a:r>
          </a:p>
          <a:p>
            <a:r>
              <a:rPr lang="en-US" dirty="0" smtClean="0"/>
              <a:t>Recur over the grades, (becoming increasingly sophisticated over time)</a:t>
            </a:r>
          </a:p>
          <a:p>
            <a:r>
              <a:rPr lang="en-US" dirty="0" smtClean="0"/>
              <a:t>Are done in an authentic context</a:t>
            </a:r>
          </a:p>
          <a:p>
            <a:r>
              <a:rPr lang="en-US" dirty="0" smtClean="0"/>
              <a:t>Assess understanding and transfer (via genuine performance)</a:t>
            </a:r>
          </a:p>
          <a:p>
            <a:r>
              <a:rPr lang="en-US" dirty="0" smtClean="0"/>
              <a:t>Integrate 21</a:t>
            </a:r>
            <a:r>
              <a:rPr lang="en-US" baseline="30000" dirty="0" smtClean="0"/>
              <a:t>st</a:t>
            </a:r>
            <a:r>
              <a:rPr lang="en-US" dirty="0" smtClean="0"/>
              <a:t> Century Skills (e.g. critical thinking, teamwork) with music content</a:t>
            </a:r>
          </a:p>
          <a:p>
            <a:r>
              <a:rPr lang="en-US" dirty="0" smtClean="0"/>
              <a:t>Evaluate using well developed rubrics</a:t>
            </a:r>
          </a:p>
          <a:p>
            <a:r>
              <a:rPr lang="en-US" dirty="0" smtClean="0"/>
              <a:t>Engage students in authentic and meaningful learning</a:t>
            </a:r>
          </a:p>
          <a:p>
            <a:endParaRPr lang="en-US" dirty="0"/>
          </a:p>
        </p:txBody>
      </p:sp>
    </p:spTree>
    <p:extLst>
      <p:ext uri="{BB962C8B-B14F-4D97-AF65-F5344CB8AC3E}">
        <p14:creationId xmlns:p14="http://schemas.microsoft.com/office/powerpoint/2010/main" val="6499088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799"/>
            <a:ext cx="9601200" cy="1113503"/>
          </a:xfrm>
        </p:spPr>
        <p:txBody>
          <a:bodyPr>
            <a:normAutofit fontScale="90000"/>
          </a:bodyPr>
          <a:lstStyle/>
          <a:p>
            <a:pPr algn="ctr"/>
            <a:r>
              <a:rPr lang="en-US" sz="2800" b="1" dirty="0"/>
              <a:t>Looking at the Standards and the Grade Level </a:t>
            </a:r>
            <a:r>
              <a:rPr lang="en-US" sz="2800" b="1" dirty="0" smtClean="0"/>
              <a:t>Benchmarks</a:t>
            </a:r>
            <a:br>
              <a:rPr lang="en-US" sz="2800" b="1" dirty="0" smtClean="0"/>
            </a:br>
            <a:r>
              <a:rPr lang="en-US" sz="2800" b="1" dirty="0" smtClean="0"/>
              <a:t>and</a:t>
            </a:r>
            <a:r>
              <a:rPr lang="en-US" sz="2800" b="1" dirty="0"/>
              <a:t/>
            </a:r>
            <a:br>
              <a:rPr lang="en-US" sz="2800" b="1" dirty="0"/>
            </a:br>
            <a:r>
              <a:rPr lang="en-US" sz="2800" b="1" dirty="0"/>
              <a:t>Adapting them for Use at Your School</a:t>
            </a:r>
            <a:endParaRPr lang="en-US" sz="2800" dirty="0"/>
          </a:p>
        </p:txBody>
      </p:sp>
      <p:sp>
        <p:nvSpPr>
          <p:cNvPr id="3" name="Content Placeholder 2"/>
          <p:cNvSpPr>
            <a:spLocks noGrp="1"/>
          </p:cNvSpPr>
          <p:nvPr>
            <p:ph idx="1"/>
          </p:nvPr>
        </p:nvSpPr>
        <p:spPr>
          <a:xfrm>
            <a:off x="1371600" y="1946786"/>
            <a:ext cx="9601200" cy="4395019"/>
          </a:xfrm>
        </p:spPr>
        <p:txBody>
          <a:bodyPr/>
          <a:lstStyle/>
          <a:p>
            <a:r>
              <a:rPr lang="en-US" dirty="0" smtClean="0"/>
              <a:t>Most likely, you already do a lot of what is expected and described in the new standards, so don’t feel like you have to create a whole new curriculum. (JD Ex.)</a:t>
            </a:r>
          </a:p>
          <a:p>
            <a:r>
              <a:rPr lang="en-US" dirty="0" smtClean="0"/>
              <a:t>Consider taking your existing curriculum documents and doing an “honest” alignment with the new standards, then going back an filling in the gaps and identifying any curricular deficiencies.</a:t>
            </a:r>
          </a:p>
          <a:p>
            <a:r>
              <a:rPr lang="en-US" dirty="0" smtClean="0"/>
              <a:t>Give some serious thought to incorporating the enduring understandings and essential questions, or creating EQ’s for your particular lessons. These questions are a guide for you and should be posed to your students to stimulate discussion and understanding. They are an excellent way to start a lesson and to bring closure to a lesson or activity.</a:t>
            </a:r>
          </a:p>
          <a:p>
            <a:r>
              <a:rPr lang="en-US" dirty="0" smtClean="0"/>
              <a:t>Start this process in small steps</a:t>
            </a:r>
            <a:r>
              <a:rPr lang="is-IS" dirty="0" smtClean="0"/>
              <a:t>…don’t take on too much at one time. Make it a transformative process. If there is something you can’t address (i.e technology, time constraints, schedule, etc.) seek assistance from your administration or colleagues.</a:t>
            </a:r>
            <a:endParaRPr lang="en-US" dirty="0"/>
          </a:p>
        </p:txBody>
      </p:sp>
    </p:spTree>
    <p:extLst>
      <p:ext uri="{BB962C8B-B14F-4D97-AF65-F5344CB8AC3E}">
        <p14:creationId xmlns:p14="http://schemas.microsoft.com/office/powerpoint/2010/main" val="16393458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0045"/>
          </a:xfrm>
        </p:spPr>
        <p:txBody>
          <a:bodyPr>
            <a:normAutofit/>
          </a:bodyPr>
          <a:lstStyle/>
          <a:p>
            <a:pPr algn="ctr"/>
            <a:r>
              <a:rPr lang="en-US" sz="3200" dirty="0" smtClean="0"/>
              <a:t>Final Questions and Issues</a:t>
            </a:r>
            <a:endParaRPr lang="en-US" sz="3200" dirty="0"/>
          </a:p>
        </p:txBody>
      </p:sp>
      <p:sp>
        <p:nvSpPr>
          <p:cNvPr id="3" name="Content Placeholder 2"/>
          <p:cNvSpPr>
            <a:spLocks noGrp="1"/>
          </p:cNvSpPr>
          <p:nvPr>
            <p:ph idx="1"/>
          </p:nvPr>
        </p:nvSpPr>
        <p:spPr>
          <a:xfrm>
            <a:off x="1371600" y="2757948"/>
            <a:ext cx="9601200" cy="3109452"/>
          </a:xfrm>
        </p:spPr>
        <p:txBody>
          <a:bodyPr>
            <a:normAutofit/>
          </a:bodyPr>
          <a:lstStyle/>
          <a:p>
            <a:pPr marL="0" indent="0">
              <a:buNone/>
            </a:pPr>
            <a:r>
              <a:rPr lang="en-US" sz="6000" dirty="0" smtClean="0"/>
              <a:t>Thank you for staying late to attend this presentation and for your active participation</a:t>
            </a:r>
            <a:endParaRPr lang="en-US" sz="6000" dirty="0"/>
          </a:p>
        </p:txBody>
      </p:sp>
    </p:spTree>
    <p:extLst>
      <p:ext uri="{BB962C8B-B14F-4D97-AF65-F5344CB8AC3E}">
        <p14:creationId xmlns:p14="http://schemas.microsoft.com/office/powerpoint/2010/main" val="12045531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685800"/>
            <a:ext cx="10202779" cy="838200"/>
          </a:xfrm>
        </p:spPr>
        <p:txBody>
          <a:bodyPr>
            <a:normAutofit fontScale="90000"/>
          </a:bodyPr>
          <a:lstStyle/>
          <a:p>
            <a:r>
              <a:rPr lang="en-US" sz="5400" b="1" i="1" dirty="0" smtClean="0"/>
              <a:t>A Common Attitude and Perception</a:t>
            </a:r>
            <a:endParaRPr lang="en-US" sz="5400" b="1" i="1" dirty="0"/>
          </a:p>
        </p:txBody>
      </p:sp>
      <p:sp>
        <p:nvSpPr>
          <p:cNvPr id="3" name="Content Placeholder 2"/>
          <p:cNvSpPr>
            <a:spLocks noGrp="1"/>
          </p:cNvSpPr>
          <p:nvPr>
            <p:ph idx="1"/>
          </p:nvPr>
        </p:nvSpPr>
        <p:spPr/>
        <p:txBody>
          <a:bodyPr>
            <a:normAutofit/>
          </a:bodyPr>
          <a:lstStyle/>
          <a:p>
            <a:r>
              <a:rPr lang="en-US" sz="5400" dirty="0" smtClean="0"/>
              <a:t>Standards!.......</a:t>
            </a:r>
          </a:p>
          <a:p>
            <a:r>
              <a:rPr lang="en-US" sz="5400" dirty="0" smtClean="0"/>
              <a:t>“We don’t need no </a:t>
            </a:r>
            <a:r>
              <a:rPr lang="en-US" sz="5400" dirty="0" err="1" smtClean="0"/>
              <a:t>stinkin</a:t>
            </a:r>
            <a:r>
              <a:rPr lang="en-US" sz="5400" dirty="0" smtClean="0"/>
              <a:t>’ standards!”</a:t>
            </a:r>
          </a:p>
          <a:p>
            <a:r>
              <a:rPr lang="en-US" sz="5400" dirty="0" smtClean="0"/>
              <a:t>Or</a:t>
            </a:r>
            <a:r>
              <a:rPr lang="is-IS" sz="5400" dirty="0" smtClean="0"/>
              <a:t>….. Do we?</a:t>
            </a:r>
            <a:endParaRPr lang="en-US" sz="5400" dirty="0"/>
          </a:p>
        </p:txBody>
      </p:sp>
    </p:spTree>
    <p:extLst>
      <p:ext uri="{BB962C8B-B14F-4D97-AF65-F5344CB8AC3E}">
        <p14:creationId xmlns:p14="http://schemas.microsoft.com/office/powerpoint/2010/main" val="1989106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970168" cy="715297"/>
          </a:xfrm>
        </p:spPr>
        <p:txBody>
          <a:bodyPr/>
          <a:lstStyle/>
          <a:p>
            <a:r>
              <a:rPr lang="en-US" b="1" dirty="0"/>
              <a:t>Why do we have and/or need standards?</a:t>
            </a:r>
          </a:p>
        </p:txBody>
      </p:sp>
      <p:sp>
        <p:nvSpPr>
          <p:cNvPr id="3" name="Content Placeholder 2"/>
          <p:cNvSpPr>
            <a:spLocks noGrp="1"/>
          </p:cNvSpPr>
          <p:nvPr>
            <p:ph idx="1"/>
          </p:nvPr>
        </p:nvSpPr>
        <p:spPr>
          <a:xfrm>
            <a:off x="1371600" y="1564105"/>
            <a:ext cx="9601200" cy="4499812"/>
          </a:xfrm>
        </p:spPr>
        <p:txBody>
          <a:bodyPr/>
          <a:lstStyle/>
          <a:p>
            <a:r>
              <a:rPr lang="en-US" b="1" dirty="0"/>
              <a:t>For better or worse, they are part of the national and state educational dialogue. </a:t>
            </a:r>
          </a:p>
          <a:p>
            <a:pPr lvl="2"/>
            <a:r>
              <a:rPr lang="en-US" sz="2000" dirty="0"/>
              <a:t>1994 National Standards, Goals 200</a:t>
            </a:r>
          </a:p>
          <a:p>
            <a:pPr lvl="2"/>
            <a:r>
              <a:rPr lang="en-US" sz="2000" dirty="0"/>
              <a:t>No Child Left Behind (NCLB) and the standards movement</a:t>
            </a:r>
          </a:p>
          <a:p>
            <a:pPr lvl="2"/>
            <a:r>
              <a:rPr lang="en-US" sz="2000" dirty="0"/>
              <a:t>Rigorous and quality education for all students</a:t>
            </a:r>
          </a:p>
          <a:p>
            <a:pPr lvl="2"/>
            <a:r>
              <a:rPr lang="en-US" sz="2000" dirty="0"/>
              <a:t>Testing and </a:t>
            </a:r>
            <a:r>
              <a:rPr lang="en-US" sz="2000" dirty="0" smtClean="0"/>
              <a:t>Measurement (NAEP, and other state and local assessments)</a:t>
            </a:r>
            <a:endParaRPr lang="en-US" sz="2000" dirty="0"/>
          </a:p>
          <a:p>
            <a:r>
              <a:rPr lang="en-US" b="1" dirty="0" smtClean="0"/>
              <a:t>It is a professional expectation.</a:t>
            </a:r>
          </a:p>
          <a:p>
            <a:pPr lvl="2"/>
            <a:r>
              <a:rPr lang="en-US" sz="2000" dirty="0" smtClean="0"/>
              <a:t>All content areas have them</a:t>
            </a:r>
          </a:p>
          <a:p>
            <a:pPr lvl="2"/>
            <a:r>
              <a:rPr lang="en-US" sz="2000" dirty="0" smtClean="0"/>
              <a:t>Define and identify what knowledge and skills are valued and important; what students should know, be able to do, and what they should understand after a given period of time and instruction</a:t>
            </a:r>
          </a:p>
          <a:p>
            <a:pPr lvl="2"/>
            <a:r>
              <a:rPr lang="en-US" sz="2000" dirty="0" smtClean="0"/>
              <a:t>Guides and influences an articulated curriculum that is multi-year and multi-level down to the state, district, and classroom level.</a:t>
            </a:r>
            <a:endParaRPr lang="en-US" sz="2000" dirty="0"/>
          </a:p>
        </p:txBody>
      </p:sp>
    </p:spTree>
    <p:extLst>
      <p:ext uri="{BB962C8B-B14F-4D97-AF65-F5344CB8AC3E}">
        <p14:creationId xmlns:p14="http://schemas.microsoft.com/office/powerpoint/2010/main" val="2015598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64958"/>
            <a:ext cx="9601200" cy="709863"/>
          </a:xfrm>
        </p:spPr>
        <p:txBody>
          <a:bodyPr>
            <a:normAutofit/>
          </a:bodyPr>
          <a:lstStyle/>
          <a:p>
            <a:pPr algn="ctr"/>
            <a:r>
              <a:rPr lang="en-US" sz="3600" b="1" dirty="0" smtClean="0"/>
              <a:t>How does this impact us, here in New Mexico?</a:t>
            </a:r>
            <a:endParaRPr lang="en-US" sz="3600" b="1" dirty="0"/>
          </a:p>
        </p:txBody>
      </p:sp>
      <p:sp>
        <p:nvSpPr>
          <p:cNvPr id="3" name="Content Placeholder 2"/>
          <p:cNvSpPr>
            <a:spLocks noGrp="1"/>
          </p:cNvSpPr>
          <p:nvPr>
            <p:ph idx="1"/>
          </p:nvPr>
        </p:nvSpPr>
        <p:spPr>
          <a:xfrm>
            <a:off x="1371600" y="1267325"/>
            <a:ext cx="9601200" cy="5053263"/>
          </a:xfrm>
        </p:spPr>
        <p:txBody>
          <a:bodyPr/>
          <a:lstStyle/>
          <a:p>
            <a:r>
              <a:rPr lang="en-US" dirty="0" smtClean="0"/>
              <a:t>The current state standards are what are used to evaluate schools and districts in terms of the quality of instruction offered to students, through the Fine Arts Education Act (FAEA) funding application, and the End of Course (EOC) exam used to determine student growth for teacher evaluation purposes.</a:t>
            </a:r>
          </a:p>
          <a:p>
            <a:r>
              <a:rPr lang="en-US" dirty="0" smtClean="0"/>
              <a:t>And as such, the state standards are a key document that drives what should be taught and assessed. If school districts have their own instructional standards, it is an expectation that they align with the New Mexico State Standards</a:t>
            </a:r>
          </a:p>
          <a:p>
            <a:r>
              <a:rPr lang="en-US" b="1" i="1" u="sng" dirty="0" smtClean="0"/>
              <a:t>However</a:t>
            </a:r>
            <a:r>
              <a:rPr lang="is-IS" b="1" i="1" u="sng" dirty="0" smtClean="0"/>
              <a:t>….</a:t>
            </a:r>
          </a:p>
          <a:p>
            <a:r>
              <a:rPr lang="is-IS" dirty="0" smtClean="0"/>
              <a:t>A big problem is that the current NM State Standards were developed in 1995-96, adopted in 1997 and are twenty years old....do not reflect current thinking in education, and are based on the 1994 National Standards.</a:t>
            </a:r>
          </a:p>
          <a:p>
            <a:r>
              <a:rPr lang="is-IS" dirty="0" smtClean="0"/>
              <a:t>There is movement at the NM PED to adopt the National Core Arts Standards to replace the current state standards. If this happens, the NCAS become “</a:t>
            </a:r>
            <a:r>
              <a:rPr lang="is-IS" i="1" dirty="0" smtClean="0"/>
              <a:t>de rigueur” </a:t>
            </a:r>
            <a:r>
              <a:rPr lang="is-IS" dirty="0" smtClean="0"/>
              <a:t> for music teachers in New Mexico.</a:t>
            </a:r>
            <a:r>
              <a:rPr lang="is-IS" i="1" dirty="0" smtClean="0"/>
              <a:t> </a:t>
            </a:r>
            <a:endParaRPr lang="en-US" dirty="0"/>
          </a:p>
        </p:txBody>
      </p:sp>
    </p:spTree>
    <p:extLst>
      <p:ext uri="{BB962C8B-B14F-4D97-AF65-F5344CB8AC3E}">
        <p14:creationId xmlns:p14="http://schemas.microsoft.com/office/powerpoint/2010/main" val="589860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71600" y="397043"/>
            <a:ext cx="9601200" cy="597568"/>
          </a:xfrm>
        </p:spPr>
        <p:txBody>
          <a:bodyPr>
            <a:normAutofit/>
          </a:bodyPr>
          <a:lstStyle/>
          <a:p>
            <a:pPr algn="ctr"/>
            <a:r>
              <a:rPr lang="en-US" sz="3600" b="1" dirty="0" smtClean="0"/>
              <a:t>Compare and Contrast</a:t>
            </a:r>
            <a:endParaRPr lang="en-US" sz="3600" b="1"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18528439"/>
              </p:ext>
            </p:extLst>
          </p:nvPr>
        </p:nvGraphicFramePr>
        <p:xfrm>
          <a:off x="1371600" y="1291388"/>
          <a:ext cx="4448175" cy="5382128"/>
        </p:xfrm>
        <a:graphic>
          <a:graphicData uri="http://schemas.openxmlformats.org/drawingml/2006/table">
            <a:tbl>
              <a:tblPr firstRow="1" bandRow="1">
                <a:tableStyleId>{5C22544A-7EE6-4342-B048-85BDC9FD1C3A}</a:tableStyleId>
              </a:tblPr>
              <a:tblGrid>
                <a:gridCol w="4448175"/>
              </a:tblGrid>
              <a:tr h="530535">
                <a:tc>
                  <a:txBody>
                    <a:bodyPr/>
                    <a:lstStyle/>
                    <a:p>
                      <a:pPr algn="ctr"/>
                      <a:r>
                        <a:rPr lang="en-US" sz="2400" dirty="0" smtClean="0"/>
                        <a:t>Old</a:t>
                      </a:r>
                      <a:r>
                        <a:rPr lang="en-US" sz="2400" baseline="0" dirty="0" smtClean="0"/>
                        <a:t> National/State Standards</a:t>
                      </a:r>
                      <a:endParaRPr lang="en-US" sz="2400" dirty="0"/>
                    </a:p>
                  </a:txBody>
                  <a:tcPr/>
                </a:tc>
              </a:tr>
              <a:tr h="530535">
                <a:tc>
                  <a:txBody>
                    <a:bodyPr/>
                    <a:lstStyle/>
                    <a:p>
                      <a:r>
                        <a:rPr lang="en-US" dirty="0" smtClean="0"/>
                        <a:t>Knowledge and Skills</a:t>
                      </a:r>
                      <a:r>
                        <a:rPr lang="en-US" baseline="0" dirty="0" smtClean="0"/>
                        <a:t> Based</a:t>
                      </a:r>
                      <a:endParaRPr lang="en-US" dirty="0"/>
                    </a:p>
                  </a:txBody>
                  <a:tcPr/>
                </a:tc>
              </a:tr>
              <a:tr h="530535">
                <a:tc>
                  <a:txBody>
                    <a:bodyPr/>
                    <a:lstStyle/>
                    <a:p>
                      <a:r>
                        <a:rPr lang="en-US" dirty="0" smtClean="0"/>
                        <a:t>Three</a:t>
                      </a:r>
                      <a:r>
                        <a:rPr lang="en-US" baseline="0" dirty="0" smtClean="0"/>
                        <a:t> Clustered Grade Bands:</a:t>
                      </a:r>
                    </a:p>
                    <a:p>
                      <a:pPr marL="285750" indent="-285750">
                        <a:buFont typeface="Arial" charset="0"/>
                        <a:buChar char="•"/>
                      </a:pPr>
                      <a:r>
                        <a:rPr lang="en-US" baseline="0" dirty="0" smtClean="0"/>
                        <a:t>K-4 </a:t>
                      </a:r>
                    </a:p>
                    <a:p>
                      <a:pPr marL="285750" indent="-285750">
                        <a:buFont typeface="Arial" charset="0"/>
                        <a:buChar char="•"/>
                      </a:pPr>
                      <a:r>
                        <a:rPr lang="en-US" baseline="0" dirty="0" smtClean="0"/>
                        <a:t>5-8 </a:t>
                      </a:r>
                    </a:p>
                    <a:p>
                      <a:pPr marL="285750" indent="-285750">
                        <a:buFont typeface="Arial" charset="0"/>
                        <a:buChar char="•"/>
                      </a:pPr>
                      <a:r>
                        <a:rPr lang="en-US" baseline="0" dirty="0" smtClean="0"/>
                        <a:t>9-12</a:t>
                      </a:r>
                      <a:endParaRPr lang="en-US" dirty="0"/>
                    </a:p>
                  </a:txBody>
                  <a:tcPr/>
                </a:tc>
              </a:tr>
              <a:tr h="389138">
                <a:tc>
                  <a:txBody>
                    <a:bodyPr/>
                    <a:lstStyle/>
                    <a:p>
                      <a:r>
                        <a:rPr lang="en-US" dirty="0" smtClean="0"/>
                        <a:t>Paper Based</a:t>
                      </a:r>
                      <a:endParaRPr lang="en-US" dirty="0"/>
                    </a:p>
                  </a:txBody>
                  <a:tcPr/>
                </a:tc>
              </a:tr>
              <a:tr h="1171073">
                <a:tc>
                  <a:txBody>
                    <a:bodyPr/>
                    <a:lstStyle/>
                    <a:p>
                      <a:r>
                        <a:rPr lang="en-US" baseline="0" dirty="0" smtClean="0"/>
                        <a:t>Different formats at national level among arts discipline.</a:t>
                      </a:r>
                    </a:p>
                    <a:p>
                      <a:endParaRPr lang="en-US" baseline="0" dirty="0" smtClean="0"/>
                    </a:p>
                    <a:p>
                      <a:endParaRPr lang="en-US" baseline="0" dirty="0" smtClean="0"/>
                    </a:p>
                  </a:txBody>
                  <a:tcPr/>
                </a:tc>
              </a:tr>
              <a:tr h="530535">
                <a:tc>
                  <a:txBody>
                    <a:bodyPr/>
                    <a:lstStyle/>
                    <a:p>
                      <a:r>
                        <a:rPr lang="en-US" dirty="0" smtClean="0"/>
                        <a:t>Based on traditional</a:t>
                      </a:r>
                      <a:r>
                        <a:rPr lang="en-US" baseline="0" dirty="0" smtClean="0"/>
                        <a:t> instructional approaches and do not address alternative ensembles or current technologies. </a:t>
                      </a:r>
                      <a:endParaRPr lang="en-US" dirty="0"/>
                    </a:p>
                  </a:txBody>
                  <a:tcPr/>
                </a:tc>
              </a:tr>
              <a:tr h="530535">
                <a:tc>
                  <a:txBody>
                    <a:bodyPr/>
                    <a:lstStyle/>
                    <a:p>
                      <a:r>
                        <a:rPr lang="en-US" dirty="0" smtClean="0"/>
                        <a:t>Nine National</a:t>
                      </a:r>
                      <a:r>
                        <a:rPr lang="en-US" baseline="0" dirty="0" smtClean="0"/>
                        <a:t> C&amp;A Standards/Benchmarks</a:t>
                      </a:r>
                    </a:p>
                    <a:p>
                      <a:r>
                        <a:rPr lang="en-US" baseline="0" dirty="0" smtClean="0"/>
                        <a:t>Eight State C&amp;A Standards/Benchmarks</a:t>
                      </a:r>
                      <a:endParaRPr lang="en-US" dirty="0"/>
                    </a:p>
                  </a:txBody>
                  <a:tcPr/>
                </a:tc>
              </a:tr>
            </a:tbl>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406119654"/>
              </p:ext>
            </p:extLst>
          </p:nvPr>
        </p:nvGraphicFramePr>
        <p:xfrm>
          <a:off x="6524625" y="1320108"/>
          <a:ext cx="4448175" cy="5384457"/>
        </p:xfrm>
        <a:graphic>
          <a:graphicData uri="http://schemas.openxmlformats.org/drawingml/2006/table">
            <a:tbl>
              <a:tblPr firstRow="1" bandRow="1">
                <a:tableStyleId>{5C22544A-7EE6-4342-B048-85BDC9FD1C3A}</a:tableStyleId>
              </a:tblPr>
              <a:tblGrid>
                <a:gridCol w="4448175"/>
              </a:tblGrid>
              <a:tr h="491983">
                <a:tc>
                  <a:txBody>
                    <a:bodyPr/>
                    <a:lstStyle/>
                    <a:p>
                      <a:pPr algn="ctr"/>
                      <a:r>
                        <a:rPr lang="en-US" sz="2400" dirty="0" smtClean="0"/>
                        <a:t>National</a:t>
                      </a:r>
                      <a:r>
                        <a:rPr lang="en-US" sz="2400" baseline="0" dirty="0" smtClean="0"/>
                        <a:t> Core Arts Standards</a:t>
                      </a:r>
                      <a:endParaRPr lang="en-US" sz="2400" dirty="0"/>
                    </a:p>
                  </a:txBody>
                  <a:tcPr/>
                </a:tc>
              </a:tr>
              <a:tr h="688776">
                <a:tc>
                  <a:txBody>
                    <a:bodyPr/>
                    <a:lstStyle/>
                    <a:p>
                      <a:r>
                        <a:rPr lang="en-US" dirty="0" smtClean="0"/>
                        <a:t>Fosters Understanding,</a:t>
                      </a:r>
                      <a:r>
                        <a:rPr lang="en-US" baseline="0" dirty="0" smtClean="0"/>
                        <a:t> Independence, and Artistic Literacy</a:t>
                      </a:r>
                      <a:endParaRPr lang="en-US" dirty="0"/>
                    </a:p>
                  </a:txBody>
                  <a:tcPr/>
                </a:tc>
              </a:tr>
              <a:tr h="983965">
                <a:tc>
                  <a:txBody>
                    <a:bodyPr/>
                    <a:lstStyle/>
                    <a:p>
                      <a:pPr marL="285750" indent="-285750">
                        <a:buFont typeface="Arial" charset="0"/>
                        <a:buChar char="•"/>
                      </a:pPr>
                      <a:r>
                        <a:rPr lang="en-US" baseline="0" dirty="0" smtClean="0"/>
                        <a:t>Grades PreK-8, grade by grade</a:t>
                      </a:r>
                    </a:p>
                    <a:p>
                      <a:pPr marL="285750" indent="-285750">
                        <a:buFont typeface="Arial" charset="0"/>
                        <a:buChar char="•"/>
                      </a:pPr>
                      <a:r>
                        <a:rPr lang="en-US" baseline="0" dirty="0" smtClean="0"/>
                        <a:t>9-12 (High School) with three proficiency levels</a:t>
                      </a:r>
                    </a:p>
                  </a:txBody>
                  <a:tcPr/>
                </a:tc>
              </a:tr>
              <a:tr h="399053">
                <a:tc>
                  <a:txBody>
                    <a:bodyPr/>
                    <a:lstStyle/>
                    <a:p>
                      <a:r>
                        <a:rPr lang="en-US" dirty="0" smtClean="0"/>
                        <a:t>Web-based</a:t>
                      </a:r>
                      <a:r>
                        <a:rPr lang="en-US" baseline="0" dirty="0" smtClean="0"/>
                        <a:t>,  dynamic and customizable</a:t>
                      </a:r>
                    </a:p>
                  </a:txBody>
                  <a:tcPr/>
                </a:tc>
              </a:tr>
              <a:tr h="1217504">
                <a:tc>
                  <a:txBody>
                    <a:bodyPr/>
                    <a:lstStyle/>
                    <a:p>
                      <a:r>
                        <a:rPr lang="en-US" dirty="0" smtClean="0"/>
                        <a:t>Parallel formats</a:t>
                      </a:r>
                      <a:r>
                        <a:rPr lang="en-US" baseline="0" dirty="0" smtClean="0"/>
                        <a:t> among all arts disciplines, based on four artistic processes: Creating, Presenting/Performing, Responding, and Connecting</a:t>
                      </a:r>
                      <a:endParaRPr lang="en-US" dirty="0"/>
                    </a:p>
                  </a:txBody>
                  <a:tcPr/>
                </a:tc>
              </a:tr>
              <a:tr h="820665">
                <a:tc>
                  <a:txBody>
                    <a:bodyPr/>
                    <a:lstStyle/>
                    <a:p>
                      <a:r>
                        <a:rPr lang="en-US" dirty="0" smtClean="0"/>
                        <a:t>Traditional and contemporary</a:t>
                      </a:r>
                      <a:r>
                        <a:rPr lang="en-US" baseline="0" dirty="0" smtClean="0"/>
                        <a:t> approaches fir artistic literacy in a digital/visual age.</a:t>
                      </a:r>
                    </a:p>
                    <a:p>
                      <a:endParaRPr lang="en-US" baseline="0" dirty="0" smtClean="0"/>
                    </a:p>
                  </a:txBody>
                  <a:tcPr/>
                </a:tc>
              </a:tr>
              <a:tr h="688776">
                <a:tc>
                  <a:txBody>
                    <a:bodyPr/>
                    <a:lstStyle/>
                    <a:p>
                      <a:r>
                        <a:rPr lang="en-US" dirty="0" smtClean="0"/>
                        <a:t>11 Anchor</a:t>
                      </a:r>
                      <a:r>
                        <a:rPr lang="en-US" baseline="0" dirty="0" smtClean="0"/>
                        <a:t> standards with performance standards by grade or proficiency level.</a:t>
                      </a:r>
                      <a:endParaRPr lang="en-US" dirty="0"/>
                    </a:p>
                  </a:txBody>
                  <a:tcPr/>
                </a:tc>
              </a:tr>
            </a:tbl>
          </a:graphicData>
        </a:graphic>
      </p:graphicFrame>
    </p:spTree>
    <p:extLst>
      <p:ext uri="{BB962C8B-B14F-4D97-AF65-F5344CB8AC3E}">
        <p14:creationId xmlns:p14="http://schemas.microsoft.com/office/powerpoint/2010/main" val="599590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9863"/>
          </a:xfrm>
        </p:spPr>
        <p:txBody>
          <a:bodyPr/>
          <a:lstStyle/>
          <a:p>
            <a:pPr algn="ctr"/>
            <a:r>
              <a:rPr lang="en-US" b="1" dirty="0"/>
              <a:t>Compare and Contrast</a:t>
            </a:r>
          </a:p>
        </p:txBody>
      </p:sp>
      <p:graphicFrame>
        <p:nvGraphicFramePr>
          <p:cNvPr id="6" name="Content Placeholder 5"/>
          <p:cNvGraphicFramePr>
            <a:graphicFrameLocks noGrp="1"/>
          </p:cNvGraphicFramePr>
          <p:nvPr>
            <p:ph sz="half" idx="2"/>
            <p:extLst>
              <p:ext uri="{D42A27DB-BD31-4B8C-83A1-F6EECF244321}">
                <p14:modId xmlns:p14="http://schemas.microsoft.com/office/powerpoint/2010/main" val="436771263"/>
              </p:ext>
            </p:extLst>
          </p:nvPr>
        </p:nvGraphicFramePr>
        <p:xfrm>
          <a:off x="6524625" y="2286000"/>
          <a:ext cx="4448175" cy="2468880"/>
        </p:xfrm>
        <a:graphic>
          <a:graphicData uri="http://schemas.openxmlformats.org/drawingml/2006/table">
            <a:tbl>
              <a:tblPr firstRow="1" bandRow="1">
                <a:tableStyleId>{5C22544A-7EE6-4342-B048-85BDC9FD1C3A}</a:tableStyleId>
              </a:tblPr>
              <a:tblGrid>
                <a:gridCol w="4448175"/>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t>National</a:t>
                      </a:r>
                      <a:r>
                        <a:rPr lang="en-US" sz="2400" baseline="0" dirty="0" smtClean="0"/>
                        <a:t> Core Arts Standards</a:t>
                      </a:r>
                      <a:endParaRPr lang="en-US" sz="2400" dirty="0" smtClean="0"/>
                    </a:p>
                  </a:txBody>
                  <a:tcPr/>
                </a:tc>
              </a:tr>
              <a:tr h="370840">
                <a:tc>
                  <a:txBody>
                    <a:bodyPr/>
                    <a:lstStyle/>
                    <a:p>
                      <a:r>
                        <a:rPr lang="en-US" dirty="0" smtClean="0"/>
                        <a:t>Instructional</a:t>
                      </a:r>
                      <a:r>
                        <a:rPr lang="en-US" baseline="0" dirty="0" smtClean="0"/>
                        <a:t> Resources:</a:t>
                      </a:r>
                    </a:p>
                    <a:p>
                      <a:pPr marL="285750" indent="-285750">
                        <a:buFont typeface="Arial" charset="0"/>
                        <a:buChar char="•"/>
                      </a:pPr>
                      <a:r>
                        <a:rPr lang="en-US" baseline="0" dirty="0" smtClean="0"/>
                        <a:t>Enduring Understandings</a:t>
                      </a:r>
                    </a:p>
                    <a:p>
                      <a:pPr marL="285750" indent="-285750">
                        <a:buFont typeface="Arial" charset="0"/>
                        <a:buChar char="•"/>
                      </a:pPr>
                      <a:r>
                        <a:rPr lang="en-US" baseline="0" dirty="0" smtClean="0"/>
                        <a:t>Essential Questions</a:t>
                      </a:r>
                    </a:p>
                    <a:p>
                      <a:pPr marL="285750" indent="-285750">
                        <a:buFont typeface="Arial" charset="0"/>
                        <a:buChar char="•"/>
                      </a:pPr>
                      <a:r>
                        <a:rPr lang="en-US" baseline="0" dirty="0" smtClean="0"/>
                        <a:t>Model Cornerstone Assessments</a:t>
                      </a:r>
                    </a:p>
                    <a:p>
                      <a:pPr marL="285750" indent="-285750">
                        <a:buFont typeface="Arial" charset="0"/>
                        <a:buChar char="•"/>
                      </a:pPr>
                      <a:r>
                        <a:rPr lang="en-US" baseline="0" dirty="0" smtClean="0"/>
                        <a:t>Glossary</a:t>
                      </a:r>
                    </a:p>
                    <a:p>
                      <a:pPr marL="285750" indent="-285750">
                        <a:buFont typeface="Arial" charset="0"/>
                        <a:buChar char="•"/>
                      </a:pPr>
                      <a:r>
                        <a:rPr lang="en-US" baseline="0" dirty="0" smtClean="0"/>
                        <a:t>Accessible free lesson plans and other resources</a:t>
                      </a:r>
                      <a:endParaRPr lang="en-US" dirty="0"/>
                    </a:p>
                  </a:txBody>
                  <a:tcPr/>
                </a:tc>
              </a:tr>
            </a:tbl>
          </a:graphicData>
        </a:graphic>
      </p:graphicFrame>
      <p:graphicFrame>
        <p:nvGraphicFramePr>
          <p:cNvPr id="8" name="Content Placeholder 7"/>
          <p:cNvGraphicFramePr>
            <a:graphicFrameLocks noGrp="1"/>
          </p:cNvGraphicFramePr>
          <p:nvPr>
            <p:ph sz="half" idx="1"/>
            <p:extLst>
              <p:ext uri="{D42A27DB-BD31-4B8C-83A1-F6EECF244321}">
                <p14:modId xmlns:p14="http://schemas.microsoft.com/office/powerpoint/2010/main" val="154924236"/>
              </p:ext>
            </p:extLst>
          </p:nvPr>
        </p:nvGraphicFramePr>
        <p:xfrm>
          <a:off x="1371600" y="2286000"/>
          <a:ext cx="4448175" cy="1645920"/>
        </p:xfrm>
        <a:graphic>
          <a:graphicData uri="http://schemas.openxmlformats.org/drawingml/2006/table">
            <a:tbl>
              <a:tblPr firstRow="1" bandRow="1">
                <a:tableStyleId>{5C22544A-7EE6-4342-B048-85BDC9FD1C3A}</a:tableStyleId>
              </a:tblPr>
              <a:tblGrid>
                <a:gridCol w="4448175"/>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t>Old</a:t>
                      </a:r>
                      <a:r>
                        <a:rPr lang="en-US" sz="2400" baseline="0" dirty="0" smtClean="0"/>
                        <a:t> National/State Standards</a:t>
                      </a:r>
                      <a:endParaRPr lang="en-US" sz="2400" dirty="0" smtClean="0"/>
                    </a:p>
                  </a:txBody>
                  <a:tcPr/>
                </a:tc>
              </a:tr>
              <a:tr h="370840">
                <a:tc>
                  <a:txBody>
                    <a:bodyPr/>
                    <a:lstStyle/>
                    <a:p>
                      <a:r>
                        <a:rPr lang="en-US" dirty="0" smtClean="0"/>
                        <a:t>Opportunity to Learn</a:t>
                      </a:r>
                      <a:r>
                        <a:rPr lang="en-US" baseline="0" dirty="0" smtClean="0"/>
                        <a:t> Standards Documents</a:t>
                      </a:r>
                    </a:p>
                    <a:p>
                      <a:r>
                        <a:rPr lang="en-US" baseline="0" dirty="0" smtClean="0"/>
                        <a:t>Instructional Resources:</a:t>
                      </a:r>
                    </a:p>
                    <a:p>
                      <a:pPr marL="285750" indent="-285750">
                        <a:buFont typeface="Arial" charset="0"/>
                        <a:buChar char="•"/>
                      </a:pPr>
                      <a:r>
                        <a:rPr lang="en-US" baseline="0" dirty="0" smtClean="0"/>
                        <a:t>Sample Lesson Plans</a:t>
                      </a:r>
                    </a:p>
                    <a:p>
                      <a:pPr marL="285750" indent="-285750">
                        <a:buFont typeface="Arial" charset="0"/>
                        <a:buChar char="•"/>
                      </a:pPr>
                      <a:r>
                        <a:rPr lang="en-US" baseline="0" dirty="0" smtClean="0"/>
                        <a:t>Sample Assessments</a:t>
                      </a:r>
                    </a:p>
                  </a:txBody>
                  <a:tcPr/>
                </a:tc>
              </a:tr>
            </a:tbl>
          </a:graphicData>
        </a:graphic>
      </p:graphicFrame>
    </p:spTree>
    <p:extLst>
      <p:ext uri="{BB962C8B-B14F-4D97-AF65-F5344CB8AC3E}">
        <p14:creationId xmlns:p14="http://schemas.microsoft.com/office/powerpoint/2010/main" val="47104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371600" y="685800"/>
            <a:ext cx="9601200" cy="693821"/>
          </a:xfrm>
        </p:spPr>
        <p:txBody>
          <a:bodyPr/>
          <a:lstStyle/>
          <a:p>
            <a:pPr algn="ctr"/>
            <a:r>
              <a:rPr lang="en-US" b="1" dirty="0" smtClean="0"/>
              <a:t>Process is Key</a:t>
            </a:r>
            <a:endParaRPr lang="en-US" b="1" dirty="0"/>
          </a:p>
        </p:txBody>
      </p:sp>
      <p:sp>
        <p:nvSpPr>
          <p:cNvPr id="6" name="Content Placeholder 5"/>
          <p:cNvSpPr>
            <a:spLocks noGrp="1"/>
          </p:cNvSpPr>
          <p:nvPr>
            <p:ph idx="1"/>
          </p:nvPr>
        </p:nvSpPr>
        <p:spPr>
          <a:xfrm>
            <a:off x="1371600" y="1379621"/>
            <a:ext cx="9601200" cy="4487779"/>
          </a:xfrm>
        </p:spPr>
        <p:txBody>
          <a:bodyPr/>
          <a:lstStyle/>
          <a:p>
            <a:r>
              <a:rPr lang="en-US" sz="2400" dirty="0"/>
              <a:t>The Core Arts Standards are based around four artistic process strands, which are common to all arts areas: creating, performing/presenting/producing, reflecting, and connecting.</a:t>
            </a:r>
          </a:p>
          <a:p>
            <a:r>
              <a:rPr lang="en-US" sz="2400" dirty="0"/>
              <a:t>E</a:t>
            </a:r>
            <a:r>
              <a:rPr lang="en-US" sz="2400" dirty="0" smtClean="0"/>
              <a:t>mphasis </a:t>
            </a:r>
            <a:r>
              <a:rPr lang="en-US" sz="2400" dirty="0"/>
              <a:t>on guiding students to think critically and creatively about what it means to be an artist: to create and present artistic work, to reflect on the work of others, and to make connections to the world around them</a:t>
            </a:r>
            <a:r>
              <a:rPr lang="en-US" sz="2400" dirty="0" smtClean="0"/>
              <a:t>.</a:t>
            </a:r>
          </a:p>
          <a:p>
            <a:r>
              <a:rPr lang="en-US" sz="2400" dirty="0" smtClean="0"/>
              <a:t>The artistic processes relate </a:t>
            </a:r>
            <a:r>
              <a:rPr lang="en-US" sz="2400" dirty="0"/>
              <a:t>to the processes that are being explicitly taught in many STEM/STEAM classrooms: the processes of inquiry-based learning as well as the engineering design process.</a:t>
            </a:r>
          </a:p>
          <a:p>
            <a:endParaRPr lang="en-US" dirty="0" smtClean="0"/>
          </a:p>
          <a:p>
            <a:endParaRPr lang="en-US" dirty="0"/>
          </a:p>
        </p:txBody>
      </p:sp>
    </p:spTree>
    <p:extLst>
      <p:ext uri="{BB962C8B-B14F-4D97-AF65-F5344CB8AC3E}">
        <p14:creationId xmlns:p14="http://schemas.microsoft.com/office/powerpoint/2010/main" val="1061454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5700" y="0"/>
            <a:ext cx="9879960" cy="6858000"/>
          </a:xfrm>
          <a:prstGeom prst="rect">
            <a:avLst/>
          </a:prstGeom>
        </p:spPr>
      </p:pic>
    </p:spTree>
    <p:extLst>
      <p:ext uri="{BB962C8B-B14F-4D97-AF65-F5344CB8AC3E}">
        <p14:creationId xmlns:p14="http://schemas.microsoft.com/office/powerpoint/2010/main" val="12241458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900" y="2149"/>
            <a:ext cx="11468100" cy="6855851"/>
          </a:xfrm>
          <a:prstGeom prst="rect">
            <a:avLst/>
          </a:prstGeom>
        </p:spPr>
      </p:pic>
    </p:spTree>
    <p:extLst>
      <p:ext uri="{BB962C8B-B14F-4D97-AF65-F5344CB8AC3E}">
        <p14:creationId xmlns:p14="http://schemas.microsoft.com/office/powerpoint/2010/main" val="1325744199"/>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402</TotalTime>
  <Words>1114</Words>
  <Application>Microsoft Macintosh PowerPoint</Application>
  <PresentationFormat>Widescreen</PresentationFormat>
  <Paragraphs>108</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Calibri</vt:lpstr>
      <vt:lpstr>Franklin Gothic Book</vt:lpstr>
      <vt:lpstr>Arial</vt:lpstr>
      <vt:lpstr>Crop</vt:lpstr>
      <vt:lpstr>National Core Arts Standards</vt:lpstr>
      <vt:lpstr>A Common Attitude and Perception</vt:lpstr>
      <vt:lpstr>Why do we have and/or need standards?</vt:lpstr>
      <vt:lpstr>How does this impact us, here in New Mexico?</vt:lpstr>
      <vt:lpstr>Compare and Contrast</vt:lpstr>
      <vt:lpstr>Compare and Contrast</vt:lpstr>
      <vt:lpstr>Process is Key</vt:lpstr>
      <vt:lpstr>PowerPoint Presentation</vt:lpstr>
      <vt:lpstr>PowerPoint Presentation</vt:lpstr>
      <vt:lpstr>Artistic Process Components</vt:lpstr>
      <vt:lpstr>Enduring Understandings and Essential Questions Focusing on the Big Ideas </vt:lpstr>
      <vt:lpstr>Model Cornerstone Assessments We assess what is important.</vt:lpstr>
      <vt:lpstr>Looking at the Standards and the Grade Level Benchmarks and Adapting them for Use at Your School</vt:lpstr>
      <vt:lpstr>Final Questions and Issues</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Core Arts Standards</dc:title>
  <dc:creator>Luis Delgado</dc:creator>
  <cp:lastModifiedBy>Luis Delgado</cp:lastModifiedBy>
  <cp:revision>35</cp:revision>
  <dcterms:created xsi:type="dcterms:W3CDTF">2017-01-03T18:53:20Z</dcterms:created>
  <dcterms:modified xsi:type="dcterms:W3CDTF">2017-01-05T02:50:29Z</dcterms:modified>
</cp:coreProperties>
</file>